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rts/style2.xml" ContentType="application/vnd.ms-office.chartstyle+xml"/>
  <Override PartName="/ppt/charts/style1.xml" ContentType="application/vnd.ms-office.chart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charts/colors2.xml" ContentType="application/vnd.ms-office.chartcolorstyle+xml"/>
  <Override PartName="/ppt/charts/colors3.xml" ContentType="application/vnd.ms-office.chartcolorstyl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4" r:id="rId1"/>
  </p:sldMasterIdLst>
  <p:sldIdLst>
    <p:sldId id="263" r:id="rId2"/>
    <p:sldId id="256" r:id="rId3"/>
    <p:sldId id="257" r:id="rId4"/>
    <p:sldId id="258" r:id="rId5"/>
    <p:sldId id="259" r:id="rId6"/>
    <p:sldId id="261" r:id="rId7"/>
    <p:sldId id="26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96" y="-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&#1064;&#1082;&#1086;&#1083;&#1072;3\Desktop\&#1086;&#1090;&#1095;&#1077;&#1090;%20&#1087;&#1086;%20&#1052;&#1069;%20&#1086;&#1083;&#1080;&#1084;&#1087;&#1080;&#1072;&#1076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&#1064;&#1082;&#1086;&#1083;&#1072;3\Desktop\&#1086;&#1090;&#1095;&#1077;&#1090;%20&#1087;&#1086;%20&#1052;&#1069;%20&#1086;&#1083;&#1080;&#1084;&#1087;&#1080;&#1072;&#1076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&#1064;&#1082;&#1086;&#1083;&#1072;3\Downloads\&#1072;&#1085;&#1072;&#1083;&#1080;&#1079;%20&#1088;&#1077;&#1079;-&#1086;&#1074;%20&#1086;&#1083;&#1080;&#1084;&#1087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6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spc="120" normalizeH="0" baseline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>
                <a:solidFill>
                  <a:schemeClr val="accent2">
                    <a:lumMod val="50000"/>
                  </a:schemeClr>
                </a:solidFill>
              </a:rPr>
              <a:t>количество детей, принявших участие в ШЭ олимиад</a:t>
            </a:r>
          </a:p>
        </c:rich>
      </c:tx>
      <c:layout/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ser>
          <c:idx val="0"/>
          <c:order val="0"/>
          <c:spPr>
            <a:solidFill>
              <a:schemeClr val="accent4"/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Лист2!$A$3:$A$21</c:f>
              <c:strCache>
                <c:ptCount val="19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ин яз</c:v>
                </c:pt>
                <c:pt idx="4">
                  <c:v>тат яз</c:v>
                </c:pt>
                <c:pt idx="5">
                  <c:v>физика</c:v>
                </c:pt>
                <c:pt idx="6">
                  <c:v>химия</c:v>
                </c:pt>
                <c:pt idx="7">
                  <c:v>биология</c:v>
                </c:pt>
                <c:pt idx="8">
                  <c:v>география</c:v>
                </c:pt>
                <c:pt idx="9">
                  <c:v>геология</c:v>
                </c:pt>
                <c:pt idx="10">
                  <c:v>экология </c:v>
                </c:pt>
                <c:pt idx="11">
                  <c:v>история </c:v>
                </c:pt>
                <c:pt idx="12">
                  <c:v>право</c:v>
                </c:pt>
                <c:pt idx="13">
                  <c:v>общество</c:v>
                </c:pt>
                <c:pt idx="14">
                  <c:v>Технология</c:v>
                </c:pt>
                <c:pt idx="15">
                  <c:v>обж</c:v>
                </c:pt>
                <c:pt idx="16">
                  <c:v>физ.культура</c:v>
                </c:pt>
                <c:pt idx="17">
                  <c:v>мхк</c:v>
                </c:pt>
                <c:pt idx="18">
                  <c:v>информатика</c:v>
                </c:pt>
              </c:strCache>
            </c:strRef>
          </c:cat>
          <c:val>
            <c:numRef>
              <c:f>Лист2!$B$3:$B$21</c:f>
              <c:numCache>
                <c:formatCode>General</c:formatCode>
                <c:ptCount val="19"/>
                <c:pt idx="0">
                  <c:v>34</c:v>
                </c:pt>
                <c:pt idx="1">
                  <c:v>25</c:v>
                </c:pt>
                <c:pt idx="2">
                  <c:v>29</c:v>
                </c:pt>
                <c:pt idx="3">
                  <c:v>21</c:v>
                </c:pt>
                <c:pt idx="4">
                  <c:v>12</c:v>
                </c:pt>
                <c:pt idx="5">
                  <c:v>11</c:v>
                </c:pt>
                <c:pt idx="6">
                  <c:v>10</c:v>
                </c:pt>
                <c:pt idx="7">
                  <c:v>18</c:v>
                </c:pt>
                <c:pt idx="8">
                  <c:v>29</c:v>
                </c:pt>
                <c:pt idx="9">
                  <c:v>9</c:v>
                </c:pt>
                <c:pt idx="10">
                  <c:v>15</c:v>
                </c:pt>
                <c:pt idx="11">
                  <c:v>13</c:v>
                </c:pt>
                <c:pt idx="12">
                  <c:v>9</c:v>
                </c:pt>
                <c:pt idx="13">
                  <c:v>16</c:v>
                </c:pt>
                <c:pt idx="14">
                  <c:v>24</c:v>
                </c:pt>
                <c:pt idx="15">
                  <c:v>36</c:v>
                </c:pt>
                <c:pt idx="16">
                  <c:v>24</c:v>
                </c:pt>
                <c:pt idx="17">
                  <c:v>3</c:v>
                </c:pt>
                <c:pt idx="18">
                  <c:v>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7C0-4C51-934A-051D79F3A3D7}"/>
            </c:ext>
          </c:extLst>
        </c:ser>
        <c:dLbls>
          <c:showVal val="1"/>
        </c:dLbls>
        <c:gapWidth val="79"/>
        <c:shape val="box"/>
        <c:axId val="67760128"/>
        <c:axId val="67761664"/>
        <c:axId val="0"/>
      </c:bar3DChart>
      <c:catAx>
        <c:axId val="67760128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7761664"/>
        <c:crosses val="autoZero"/>
        <c:auto val="1"/>
        <c:lblAlgn val="ctr"/>
        <c:lblOffset val="100"/>
      </c:catAx>
      <c:valAx>
        <c:axId val="67761664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67760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соотношение количества победителей, призеров, участников к общему числу участников(%)</a:t>
            </a:r>
          </a:p>
        </c:rich>
      </c:tx>
      <c:layout/>
      <c:spPr>
        <a:noFill/>
        <a:ln>
          <a:noFill/>
        </a:ln>
        <a:effectLst/>
      </c:spPr>
    </c:title>
    <c:plotArea>
      <c:layout/>
      <c:barChart>
        <c:barDir val="col"/>
        <c:grouping val="percentStacked"/>
        <c:ser>
          <c:idx val="0"/>
          <c:order val="0"/>
          <c:tx>
            <c:strRef>
              <c:f>Лист3!$B$1:$B$2</c:f>
              <c:strCache>
                <c:ptCount val="2"/>
                <c:pt idx="0">
                  <c:v>всего приняло участие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Лист3!$A$3:$A$21</c:f>
              <c:strCache>
                <c:ptCount val="19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ин яз</c:v>
                </c:pt>
                <c:pt idx="4">
                  <c:v>тат яз</c:v>
                </c:pt>
                <c:pt idx="5">
                  <c:v>физика</c:v>
                </c:pt>
                <c:pt idx="6">
                  <c:v>химия</c:v>
                </c:pt>
                <c:pt idx="7">
                  <c:v>биология</c:v>
                </c:pt>
                <c:pt idx="8">
                  <c:v>география</c:v>
                </c:pt>
                <c:pt idx="9">
                  <c:v>геология</c:v>
                </c:pt>
                <c:pt idx="10">
                  <c:v>экология </c:v>
                </c:pt>
                <c:pt idx="11">
                  <c:v>история </c:v>
                </c:pt>
                <c:pt idx="12">
                  <c:v>право</c:v>
                </c:pt>
                <c:pt idx="13">
                  <c:v>общество</c:v>
                </c:pt>
                <c:pt idx="14">
                  <c:v>Технология</c:v>
                </c:pt>
                <c:pt idx="15">
                  <c:v>обж</c:v>
                </c:pt>
                <c:pt idx="16">
                  <c:v>Физра</c:v>
                </c:pt>
                <c:pt idx="17">
                  <c:v>мхк</c:v>
                </c:pt>
                <c:pt idx="18">
                  <c:v>информатика</c:v>
                </c:pt>
              </c:strCache>
            </c:strRef>
          </c:cat>
          <c:val>
            <c:numRef>
              <c:f>Лист3!$B$3:$B$21</c:f>
              <c:numCache>
                <c:formatCode>General</c:formatCode>
                <c:ptCount val="19"/>
                <c:pt idx="0">
                  <c:v>34</c:v>
                </c:pt>
                <c:pt idx="1">
                  <c:v>25</c:v>
                </c:pt>
                <c:pt idx="2">
                  <c:v>29</c:v>
                </c:pt>
                <c:pt idx="3">
                  <c:v>21</c:v>
                </c:pt>
                <c:pt idx="4">
                  <c:v>12</c:v>
                </c:pt>
                <c:pt idx="5">
                  <c:v>11</c:v>
                </c:pt>
                <c:pt idx="6">
                  <c:v>10</c:v>
                </c:pt>
                <c:pt idx="7">
                  <c:v>18</c:v>
                </c:pt>
                <c:pt idx="8">
                  <c:v>29</c:v>
                </c:pt>
                <c:pt idx="9">
                  <c:v>9</c:v>
                </c:pt>
                <c:pt idx="10">
                  <c:v>15</c:v>
                </c:pt>
                <c:pt idx="11">
                  <c:v>13</c:v>
                </c:pt>
                <c:pt idx="12">
                  <c:v>9</c:v>
                </c:pt>
                <c:pt idx="13">
                  <c:v>16</c:v>
                </c:pt>
                <c:pt idx="14">
                  <c:v>24</c:v>
                </c:pt>
                <c:pt idx="15">
                  <c:v>36</c:v>
                </c:pt>
                <c:pt idx="16">
                  <c:v>24</c:v>
                </c:pt>
                <c:pt idx="17">
                  <c:v>3</c:v>
                </c:pt>
                <c:pt idx="18">
                  <c:v>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20E-4201-B448-B9D70ED258D2}"/>
            </c:ext>
          </c:extLst>
        </c:ser>
        <c:ser>
          <c:idx val="1"/>
          <c:order val="1"/>
          <c:tx>
            <c:strRef>
              <c:f>Лист3!$C$1:$C$2</c:f>
              <c:strCache>
                <c:ptCount val="2"/>
                <c:pt idx="0">
                  <c:v>из них</c:v>
                </c:pt>
                <c:pt idx="1">
                  <c:v>победителей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Лист3!$A$3:$A$21</c:f>
              <c:strCache>
                <c:ptCount val="19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ин яз</c:v>
                </c:pt>
                <c:pt idx="4">
                  <c:v>тат яз</c:v>
                </c:pt>
                <c:pt idx="5">
                  <c:v>физика</c:v>
                </c:pt>
                <c:pt idx="6">
                  <c:v>химия</c:v>
                </c:pt>
                <c:pt idx="7">
                  <c:v>биология</c:v>
                </c:pt>
                <c:pt idx="8">
                  <c:v>география</c:v>
                </c:pt>
                <c:pt idx="9">
                  <c:v>геология</c:v>
                </c:pt>
                <c:pt idx="10">
                  <c:v>экология </c:v>
                </c:pt>
                <c:pt idx="11">
                  <c:v>история </c:v>
                </c:pt>
                <c:pt idx="12">
                  <c:v>право</c:v>
                </c:pt>
                <c:pt idx="13">
                  <c:v>общество</c:v>
                </c:pt>
                <c:pt idx="14">
                  <c:v>Технология</c:v>
                </c:pt>
                <c:pt idx="15">
                  <c:v>обж</c:v>
                </c:pt>
                <c:pt idx="16">
                  <c:v>Физра</c:v>
                </c:pt>
                <c:pt idx="17">
                  <c:v>мхк</c:v>
                </c:pt>
                <c:pt idx="18">
                  <c:v>информатика</c:v>
                </c:pt>
              </c:strCache>
            </c:strRef>
          </c:cat>
          <c:val>
            <c:numRef>
              <c:f>Лист3!$C$3:$C$21</c:f>
              <c:numCache>
                <c:formatCode>General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0</c:v>
                </c:pt>
                <c:pt idx="3">
                  <c:v>3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7</c:v>
                </c:pt>
                <c:pt idx="8">
                  <c:v>1</c:v>
                </c:pt>
                <c:pt idx="9">
                  <c:v>1</c:v>
                </c:pt>
                <c:pt idx="10">
                  <c:v>0</c:v>
                </c:pt>
                <c:pt idx="11">
                  <c:v>3</c:v>
                </c:pt>
                <c:pt idx="12">
                  <c:v>2</c:v>
                </c:pt>
                <c:pt idx="13">
                  <c:v>3</c:v>
                </c:pt>
                <c:pt idx="14">
                  <c:v>0</c:v>
                </c:pt>
                <c:pt idx="15">
                  <c:v>10</c:v>
                </c:pt>
                <c:pt idx="16">
                  <c:v>4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20E-4201-B448-B9D70ED258D2}"/>
            </c:ext>
          </c:extLst>
        </c:ser>
        <c:ser>
          <c:idx val="2"/>
          <c:order val="2"/>
          <c:tx>
            <c:strRef>
              <c:f>Лист3!$D$1:$D$2</c:f>
              <c:strCache>
                <c:ptCount val="2"/>
                <c:pt idx="0">
                  <c:v>из них</c:v>
                </c:pt>
                <c:pt idx="1">
                  <c:v>призеров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Лист3!$A$3:$A$21</c:f>
              <c:strCache>
                <c:ptCount val="19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ин яз</c:v>
                </c:pt>
                <c:pt idx="4">
                  <c:v>тат яз</c:v>
                </c:pt>
                <c:pt idx="5">
                  <c:v>физика</c:v>
                </c:pt>
                <c:pt idx="6">
                  <c:v>химия</c:v>
                </c:pt>
                <c:pt idx="7">
                  <c:v>биология</c:v>
                </c:pt>
                <c:pt idx="8">
                  <c:v>география</c:v>
                </c:pt>
                <c:pt idx="9">
                  <c:v>геология</c:v>
                </c:pt>
                <c:pt idx="10">
                  <c:v>экология </c:v>
                </c:pt>
                <c:pt idx="11">
                  <c:v>история </c:v>
                </c:pt>
                <c:pt idx="12">
                  <c:v>право</c:v>
                </c:pt>
                <c:pt idx="13">
                  <c:v>общество</c:v>
                </c:pt>
                <c:pt idx="14">
                  <c:v>Технология</c:v>
                </c:pt>
                <c:pt idx="15">
                  <c:v>обж</c:v>
                </c:pt>
                <c:pt idx="16">
                  <c:v>Физра</c:v>
                </c:pt>
                <c:pt idx="17">
                  <c:v>мхк</c:v>
                </c:pt>
                <c:pt idx="18">
                  <c:v>информатика</c:v>
                </c:pt>
              </c:strCache>
            </c:strRef>
          </c:cat>
          <c:val>
            <c:numRef>
              <c:f>Лист3!$D$3:$D$21</c:f>
              <c:numCache>
                <c:formatCode>General</c:formatCode>
                <c:ptCount val="19"/>
                <c:pt idx="0">
                  <c:v>4</c:v>
                </c:pt>
                <c:pt idx="1">
                  <c:v>5</c:v>
                </c:pt>
                <c:pt idx="2">
                  <c:v>10</c:v>
                </c:pt>
                <c:pt idx="3">
                  <c:v>2</c:v>
                </c:pt>
                <c:pt idx="4">
                  <c:v>9</c:v>
                </c:pt>
                <c:pt idx="5">
                  <c:v>0</c:v>
                </c:pt>
                <c:pt idx="6">
                  <c:v>0</c:v>
                </c:pt>
                <c:pt idx="7">
                  <c:v>7</c:v>
                </c:pt>
                <c:pt idx="8">
                  <c:v>9</c:v>
                </c:pt>
                <c:pt idx="9">
                  <c:v>4</c:v>
                </c:pt>
                <c:pt idx="10">
                  <c:v>3</c:v>
                </c:pt>
                <c:pt idx="11">
                  <c:v>2</c:v>
                </c:pt>
                <c:pt idx="12">
                  <c:v>0</c:v>
                </c:pt>
                <c:pt idx="13">
                  <c:v>0</c:v>
                </c:pt>
                <c:pt idx="14">
                  <c:v>1</c:v>
                </c:pt>
                <c:pt idx="15">
                  <c:v>12</c:v>
                </c:pt>
                <c:pt idx="16">
                  <c:v>8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20E-4201-B448-B9D70ED258D2}"/>
            </c:ext>
          </c:extLst>
        </c:ser>
        <c:ser>
          <c:idx val="3"/>
          <c:order val="3"/>
          <c:tx>
            <c:strRef>
              <c:f>Лист3!$E$1:$E$2</c:f>
              <c:strCache>
                <c:ptCount val="2"/>
                <c:pt idx="0">
                  <c:v>из них</c:v>
                </c:pt>
                <c:pt idx="1">
                  <c:v>участников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Лист3!$A$3:$A$21</c:f>
              <c:strCache>
                <c:ptCount val="19"/>
                <c:pt idx="0">
                  <c:v>математика</c:v>
                </c:pt>
                <c:pt idx="1">
                  <c:v>русский язык</c:v>
                </c:pt>
                <c:pt idx="2">
                  <c:v>литература</c:v>
                </c:pt>
                <c:pt idx="3">
                  <c:v>ин яз</c:v>
                </c:pt>
                <c:pt idx="4">
                  <c:v>тат яз</c:v>
                </c:pt>
                <c:pt idx="5">
                  <c:v>физика</c:v>
                </c:pt>
                <c:pt idx="6">
                  <c:v>химия</c:v>
                </c:pt>
                <c:pt idx="7">
                  <c:v>биология</c:v>
                </c:pt>
                <c:pt idx="8">
                  <c:v>география</c:v>
                </c:pt>
                <c:pt idx="9">
                  <c:v>геология</c:v>
                </c:pt>
                <c:pt idx="10">
                  <c:v>экология </c:v>
                </c:pt>
                <c:pt idx="11">
                  <c:v>история </c:v>
                </c:pt>
                <c:pt idx="12">
                  <c:v>право</c:v>
                </c:pt>
                <c:pt idx="13">
                  <c:v>общество</c:v>
                </c:pt>
                <c:pt idx="14">
                  <c:v>Технология</c:v>
                </c:pt>
                <c:pt idx="15">
                  <c:v>обж</c:v>
                </c:pt>
                <c:pt idx="16">
                  <c:v>Физра</c:v>
                </c:pt>
                <c:pt idx="17">
                  <c:v>мхк</c:v>
                </c:pt>
                <c:pt idx="18">
                  <c:v>информатика</c:v>
                </c:pt>
              </c:strCache>
            </c:strRef>
          </c:cat>
          <c:val>
            <c:numRef>
              <c:f>Лист3!$E$3:$E$21</c:f>
              <c:numCache>
                <c:formatCode>General</c:formatCode>
                <c:ptCount val="19"/>
                <c:pt idx="0">
                  <c:v>29</c:v>
                </c:pt>
                <c:pt idx="1">
                  <c:v>19</c:v>
                </c:pt>
                <c:pt idx="2">
                  <c:v>19</c:v>
                </c:pt>
                <c:pt idx="3">
                  <c:v>16</c:v>
                </c:pt>
                <c:pt idx="4">
                  <c:v>3</c:v>
                </c:pt>
                <c:pt idx="5">
                  <c:v>11</c:v>
                </c:pt>
                <c:pt idx="6">
                  <c:v>10</c:v>
                </c:pt>
                <c:pt idx="7">
                  <c:v>4</c:v>
                </c:pt>
                <c:pt idx="8">
                  <c:v>19</c:v>
                </c:pt>
                <c:pt idx="9">
                  <c:v>4</c:v>
                </c:pt>
                <c:pt idx="10">
                  <c:v>12</c:v>
                </c:pt>
                <c:pt idx="11">
                  <c:v>8</c:v>
                </c:pt>
                <c:pt idx="12">
                  <c:v>7</c:v>
                </c:pt>
                <c:pt idx="13">
                  <c:v>13</c:v>
                </c:pt>
                <c:pt idx="14">
                  <c:v>23</c:v>
                </c:pt>
                <c:pt idx="15">
                  <c:v>14</c:v>
                </c:pt>
                <c:pt idx="16">
                  <c:v>12</c:v>
                </c:pt>
                <c:pt idx="17">
                  <c:v>3</c:v>
                </c:pt>
                <c:pt idx="18">
                  <c:v>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220E-4201-B448-B9D70ED258D2}"/>
            </c:ext>
          </c:extLst>
        </c:ser>
        <c:dLbls>
          <c:showVal val="1"/>
        </c:dLbls>
        <c:gapWidth val="79"/>
        <c:overlap val="100"/>
        <c:axId val="69166976"/>
        <c:axId val="69168512"/>
      </c:barChart>
      <c:catAx>
        <c:axId val="69166976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168512"/>
        <c:crosses val="autoZero"/>
        <c:auto val="1"/>
        <c:lblAlgn val="ctr"/>
        <c:lblOffset val="100"/>
      </c:catAx>
      <c:valAx>
        <c:axId val="69168512"/>
        <c:scaling>
          <c:orientation val="minMax"/>
        </c:scaling>
        <c:delete val="1"/>
        <c:axPos val="l"/>
        <c:numFmt formatCode="0%" sourceLinked="1"/>
        <c:majorTickMark val="none"/>
        <c:tickLblPos val="nextTo"/>
        <c:crossAx val="69166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9.3379376336591019E-2"/>
          <c:y val="7.8212290502793311E-2"/>
          <c:w val="0.80185869926109854"/>
          <c:h val="0.58458710909311506"/>
        </c:manualLayout>
      </c:layout>
      <c:barChart>
        <c:barDir val="col"/>
        <c:grouping val="clustered"/>
        <c:ser>
          <c:idx val="0"/>
          <c:order val="0"/>
          <c:tx>
            <c:strRef>
              <c:f>'[анализ рез-ов олимп.xlsx]Лист1'!$B$1:$B$2</c:f>
              <c:strCache>
                <c:ptCount val="2"/>
                <c:pt idx="0">
                  <c:v>2019-2020</c:v>
                </c:pt>
                <c:pt idx="1">
                  <c:v>мун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'[анализ рез-ов олимп.xlsx]Лист1'!$A$3:$A$19</c:f>
              <c:strCache>
                <c:ptCount val="17"/>
                <c:pt idx="0">
                  <c:v>англ яз</c:v>
                </c:pt>
                <c:pt idx="1">
                  <c:v>биология</c:v>
                </c:pt>
                <c:pt idx="2">
                  <c:v>география</c:v>
                </c:pt>
                <c:pt idx="3">
                  <c:v>информатика</c:v>
                </c:pt>
                <c:pt idx="4">
                  <c:v>история</c:v>
                </c:pt>
                <c:pt idx="5">
                  <c:v>литератур</c:v>
                </c:pt>
                <c:pt idx="6">
                  <c:v>математика</c:v>
                </c:pt>
                <c:pt idx="7">
                  <c:v>мхк</c:v>
                </c:pt>
                <c:pt idx="8">
                  <c:v>общество</c:v>
                </c:pt>
                <c:pt idx="9">
                  <c:v>обж</c:v>
                </c:pt>
                <c:pt idx="10">
                  <c:v>право</c:v>
                </c:pt>
                <c:pt idx="11">
                  <c:v>русс яз</c:v>
                </c:pt>
                <c:pt idx="12">
                  <c:v>технол</c:v>
                </c:pt>
                <c:pt idx="13">
                  <c:v>физика</c:v>
                </c:pt>
                <c:pt idx="14">
                  <c:v>физ-ра</c:v>
                </c:pt>
                <c:pt idx="15">
                  <c:v>химия</c:v>
                </c:pt>
                <c:pt idx="16">
                  <c:v>тат яз</c:v>
                </c:pt>
              </c:strCache>
            </c:strRef>
          </c:cat>
          <c:val>
            <c:numRef>
              <c:f>'[анализ рез-ов олимп.xlsx]Лист1'!$B$3:$B$19</c:f>
              <c:numCache>
                <c:formatCode>General</c:formatCode>
                <c:ptCount val="17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0</c:v>
                </c:pt>
                <c:pt idx="4">
                  <c:v>0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1</c:v>
                </c:pt>
                <c:pt idx="16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445-42A0-85A7-2AD65FEF974F}"/>
            </c:ext>
          </c:extLst>
        </c:ser>
        <c:ser>
          <c:idx val="1"/>
          <c:order val="1"/>
          <c:tx>
            <c:strRef>
              <c:f>'[анализ рез-ов олимп.xlsx]Лист1'!$C$1:$C$2</c:f>
              <c:strCache>
                <c:ptCount val="2"/>
                <c:pt idx="0">
                  <c:v>2019-2020</c:v>
                </c:pt>
                <c:pt idx="1">
                  <c:v>респ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'[анализ рез-ов олимп.xlsx]Лист1'!$A$3:$A$19</c:f>
              <c:strCache>
                <c:ptCount val="17"/>
                <c:pt idx="0">
                  <c:v>англ яз</c:v>
                </c:pt>
                <c:pt idx="1">
                  <c:v>биология</c:v>
                </c:pt>
                <c:pt idx="2">
                  <c:v>география</c:v>
                </c:pt>
                <c:pt idx="3">
                  <c:v>информатика</c:v>
                </c:pt>
                <c:pt idx="4">
                  <c:v>история</c:v>
                </c:pt>
                <c:pt idx="5">
                  <c:v>литератур</c:v>
                </c:pt>
                <c:pt idx="6">
                  <c:v>математика</c:v>
                </c:pt>
                <c:pt idx="7">
                  <c:v>мхк</c:v>
                </c:pt>
                <c:pt idx="8">
                  <c:v>общество</c:v>
                </c:pt>
                <c:pt idx="9">
                  <c:v>обж</c:v>
                </c:pt>
                <c:pt idx="10">
                  <c:v>право</c:v>
                </c:pt>
                <c:pt idx="11">
                  <c:v>русс яз</c:v>
                </c:pt>
                <c:pt idx="12">
                  <c:v>технол</c:v>
                </c:pt>
                <c:pt idx="13">
                  <c:v>физика</c:v>
                </c:pt>
                <c:pt idx="14">
                  <c:v>физ-ра</c:v>
                </c:pt>
                <c:pt idx="15">
                  <c:v>химия</c:v>
                </c:pt>
                <c:pt idx="16">
                  <c:v>тат яз</c:v>
                </c:pt>
              </c:strCache>
            </c:strRef>
          </c:cat>
          <c:val>
            <c:numRef>
              <c:f>'[анализ рез-ов олимп.xlsx]Лист1'!$C$3:$C$19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445-42A0-85A7-2AD65FEF974F}"/>
            </c:ext>
          </c:extLst>
        </c:ser>
        <c:ser>
          <c:idx val="2"/>
          <c:order val="2"/>
          <c:tx>
            <c:strRef>
              <c:f>'[анализ рез-ов олимп.xlsx]Лист1'!$D$1:$D$2</c:f>
              <c:strCache>
                <c:ptCount val="2"/>
                <c:pt idx="0">
                  <c:v>2019-2020</c:v>
                </c:pt>
                <c:pt idx="1">
                  <c:v>дист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'[анализ рез-ов олимп.xlsx]Лист1'!$A$3:$A$19</c:f>
              <c:strCache>
                <c:ptCount val="17"/>
                <c:pt idx="0">
                  <c:v>англ яз</c:v>
                </c:pt>
                <c:pt idx="1">
                  <c:v>биология</c:v>
                </c:pt>
                <c:pt idx="2">
                  <c:v>география</c:v>
                </c:pt>
                <c:pt idx="3">
                  <c:v>информатика</c:v>
                </c:pt>
                <c:pt idx="4">
                  <c:v>история</c:v>
                </c:pt>
                <c:pt idx="5">
                  <c:v>литератур</c:v>
                </c:pt>
                <c:pt idx="6">
                  <c:v>математика</c:v>
                </c:pt>
                <c:pt idx="7">
                  <c:v>мхк</c:v>
                </c:pt>
                <c:pt idx="8">
                  <c:v>общество</c:v>
                </c:pt>
                <c:pt idx="9">
                  <c:v>обж</c:v>
                </c:pt>
                <c:pt idx="10">
                  <c:v>право</c:v>
                </c:pt>
                <c:pt idx="11">
                  <c:v>русс яз</c:v>
                </c:pt>
                <c:pt idx="12">
                  <c:v>технол</c:v>
                </c:pt>
                <c:pt idx="13">
                  <c:v>физика</c:v>
                </c:pt>
                <c:pt idx="14">
                  <c:v>физ-ра</c:v>
                </c:pt>
                <c:pt idx="15">
                  <c:v>химия</c:v>
                </c:pt>
                <c:pt idx="16">
                  <c:v>тат яз</c:v>
                </c:pt>
              </c:strCache>
            </c:strRef>
          </c:cat>
          <c:val>
            <c:numRef>
              <c:f>'[анализ рез-ов олимп.xlsx]Лист1'!$D$3:$D$19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445-42A0-85A7-2AD65FEF974F}"/>
            </c:ext>
          </c:extLst>
        </c:ser>
        <c:ser>
          <c:idx val="3"/>
          <c:order val="3"/>
          <c:tx>
            <c:strRef>
              <c:f>'[анализ рез-ов олимп.xlsx]Лист1'!$E$1:$E$2</c:f>
              <c:strCache>
                <c:ptCount val="2"/>
                <c:pt idx="0">
                  <c:v>2020-2021</c:v>
                </c:pt>
                <c:pt idx="1">
                  <c:v>мун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cat>
            <c:strRef>
              <c:f>'[анализ рез-ов олимп.xlsx]Лист1'!$A$3:$A$19</c:f>
              <c:strCache>
                <c:ptCount val="17"/>
                <c:pt idx="0">
                  <c:v>англ яз</c:v>
                </c:pt>
                <c:pt idx="1">
                  <c:v>биология</c:v>
                </c:pt>
                <c:pt idx="2">
                  <c:v>география</c:v>
                </c:pt>
                <c:pt idx="3">
                  <c:v>информатика</c:v>
                </c:pt>
                <c:pt idx="4">
                  <c:v>история</c:v>
                </c:pt>
                <c:pt idx="5">
                  <c:v>литератур</c:v>
                </c:pt>
                <c:pt idx="6">
                  <c:v>математика</c:v>
                </c:pt>
                <c:pt idx="7">
                  <c:v>мхк</c:v>
                </c:pt>
                <c:pt idx="8">
                  <c:v>общество</c:v>
                </c:pt>
                <c:pt idx="9">
                  <c:v>обж</c:v>
                </c:pt>
                <c:pt idx="10">
                  <c:v>право</c:v>
                </c:pt>
                <c:pt idx="11">
                  <c:v>русс яз</c:v>
                </c:pt>
                <c:pt idx="12">
                  <c:v>технол</c:v>
                </c:pt>
                <c:pt idx="13">
                  <c:v>физика</c:v>
                </c:pt>
                <c:pt idx="14">
                  <c:v>физ-ра</c:v>
                </c:pt>
                <c:pt idx="15">
                  <c:v>химия</c:v>
                </c:pt>
                <c:pt idx="16">
                  <c:v>тат яз</c:v>
                </c:pt>
              </c:strCache>
            </c:strRef>
          </c:cat>
          <c:val>
            <c:numRef>
              <c:f>'[анализ рез-ов олимп.xlsx]Лист1'!$E$3:$E$19</c:f>
              <c:numCache>
                <c:formatCode>General</c:formatCode>
                <c:ptCount val="1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1</c:v>
                </c:pt>
                <c:pt idx="5">
                  <c:v>3</c:v>
                </c:pt>
                <c:pt idx="6">
                  <c:v>5</c:v>
                </c:pt>
                <c:pt idx="7">
                  <c:v>1</c:v>
                </c:pt>
                <c:pt idx="8">
                  <c:v>1</c:v>
                </c:pt>
                <c:pt idx="9">
                  <c:v>6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445-42A0-85A7-2AD65FEF974F}"/>
            </c:ext>
          </c:extLst>
        </c:ser>
        <c:ser>
          <c:idx val="4"/>
          <c:order val="4"/>
          <c:tx>
            <c:strRef>
              <c:f>'[анализ рез-ов олимп.xlsx]Лист1'!$F$1:$F$2</c:f>
              <c:strCache>
                <c:ptCount val="2"/>
                <c:pt idx="0">
                  <c:v>2020-2021</c:v>
                </c:pt>
                <c:pt idx="1">
                  <c:v>респ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strRef>
              <c:f>'[анализ рез-ов олимп.xlsx]Лист1'!$A$3:$A$19</c:f>
              <c:strCache>
                <c:ptCount val="17"/>
                <c:pt idx="0">
                  <c:v>англ яз</c:v>
                </c:pt>
                <c:pt idx="1">
                  <c:v>биология</c:v>
                </c:pt>
                <c:pt idx="2">
                  <c:v>география</c:v>
                </c:pt>
                <c:pt idx="3">
                  <c:v>информатика</c:v>
                </c:pt>
                <c:pt idx="4">
                  <c:v>история</c:v>
                </c:pt>
                <c:pt idx="5">
                  <c:v>литератур</c:v>
                </c:pt>
                <c:pt idx="6">
                  <c:v>математика</c:v>
                </c:pt>
                <c:pt idx="7">
                  <c:v>мхк</c:v>
                </c:pt>
                <c:pt idx="8">
                  <c:v>общество</c:v>
                </c:pt>
                <c:pt idx="9">
                  <c:v>обж</c:v>
                </c:pt>
                <c:pt idx="10">
                  <c:v>право</c:v>
                </c:pt>
                <c:pt idx="11">
                  <c:v>русс яз</c:v>
                </c:pt>
                <c:pt idx="12">
                  <c:v>технол</c:v>
                </c:pt>
                <c:pt idx="13">
                  <c:v>физика</c:v>
                </c:pt>
                <c:pt idx="14">
                  <c:v>физ-ра</c:v>
                </c:pt>
                <c:pt idx="15">
                  <c:v>химия</c:v>
                </c:pt>
                <c:pt idx="16">
                  <c:v>тат яз</c:v>
                </c:pt>
              </c:strCache>
            </c:strRef>
          </c:cat>
          <c:val>
            <c:numRef>
              <c:f>'[анализ рез-ов олимп.xlsx]Лист1'!$F$3:$F$19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445-42A0-85A7-2AD65FEF974F}"/>
            </c:ext>
          </c:extLst>
        </c:ser>
        <c:ser>
          <c:idx val="5"/>
          <c:order val="5"/>
          <c:tx>
            <c:strRef>
              <c:f>'[анализ рез-ов олимп.xlsx]Лист1'!$G$1:$G$2</c:f>
              <c:strCache>
                <c:ptCount val="2"/>
                <c:pt idx="0">
                  <c:v>2020-2021</c:v>
                </c:pt>
                <c:pt idx="1">
                  <c:v>дист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strRef>
              <c:f>'[анализ рез-ов олимп.xlsx]Лист1'!$A$3:$A$19</c:f>
              <c:strCache>
                <c:ptCount val="17"/>
                <c:pt idx="0">
                  <c:v>англ яз</c:v>
                </c:pt>
                <c:pt idx="1">
                  <c:v>биология</c:v>
                </c:pt>
                <c:pt idx="2">
                  <c:v>география</c:v>
                </c:pt>
                <c:pt idx="3">
                  <c:v>информатика</c:v>
                </c:pt>
                <c:pt idx="4">
                  <c:v>история</c:v>
                </c:pt>
                <c:pt idx="5">
                  <c:v>литератур</c:v>
                </c:pt>
                <c:pt idx="6">
                  <c:v>математика</c:v>
                </c:pt>
                <c:pt idx="7">
                  <c:v>мхк</c:v>
                </c:pt>
                <c:pt idx="8">
                  <c:v>общество</c:v>
                </c:pt>
                <c:pt idx="9">
                  <c:v>обж</c:v>
                </c:pt>
                <c:pt idx="10">
                  <c:v>право</c:v>
                </c:pt>
                <c:pt idx="11">
                  <c:v>русс яз</c:v>
                </c:pt>
                <c:pt idx="12">
                  <c:v>технол</c:v>
                </c:pt>
                <c:pt idx="13">
                  <c:v>физика</c:v>
                </c:pt>
                <c:pt idx="14">
                  <c:v>физ-ра</c:v>
                </c:pt>
                <c:pt idx="15">
                  <c:v>химия</c:v>
                </c:pt>
                <c:pt idx="16">
                  <c:v>тат яз</c:v>
                </c:pt>
              </c:strCache>
            </c:strRef>
          </c:cat>
          <c:val>
            <c:numRef>
              <c:f>'[анализ рез-ов олимп.xlsx]Лист1'!$G$3:$G$19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F445-42A0-85A7-2AD65FEF974F}"/>
            </c:ext>
          </c:extLst>
        </c:ser>
        <c:ser>
          <c:idx val="7"/>
          <c:order val="7"/>
          <c:tx>
            <c:strRef>
              <c:f>'[анализ рез-ов олимп.xlsx]Лист1'!$I$1:$I$2</c:f>
              <c:strCache>
                <c:ptCount val="2"/>
                <c:pt idx="0">
                  <c:v>2021-2022</c:v>
                </c:pt>
                <c:pt idx="1">
                  <c:v>респ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cat>
            <c:strRef>
              <c:f>'[анализ рез-ов олимп.xlsx]Лист1'!$A$3:$A$19</c:f>
              <c:strCache>
                <c:ptCount val="17"/>
                <c:pt idx="0">
                  <c:v>англ яз</c:v>
                </c:pt>
                <c:pt idx="1">
                  <c:v>биология</c:v>
                </c:pt>
                <c:pt idx="2">
                  <c:v>география</c:v>
                </c:pt>
                <c:pt idx="3">
                  <c:v>информатика</c:v>
                </c:pt>
                <c:pt idx="4">
                  <c:v>история</c:v>
                </c:pt>
                <c:pt idx="5">
                  <c:v>литератур</c:v>
                </c:pt>
                <c:pt idx="6">
                  <c:v>математика</c:v>
                </c:pt>
                <c:pt idx="7">
                  <c:v>мхк</c:v>
                </c:pt>
                <c:pt idx="8">
                  <c:v>общество</c:v>
                </c:pt>
                <c:pt idx="9">
                  <c:v>обж</c:v>
                </c:pt>
                <c:pt idx="10">
                  <c:v>право</c:v>
                </c:pt>
                <c:pt idx="11">
                  <c:v>русс яз</c:v>
                </c:pt>
                <c:pt idx="12">
                  <c:v>технол</c:v>
                </c:pt>
                <c:pt idx="13">
                  <c:v>физика</c:v>
                </c:pt>
                <c:pt idx="14">
                  <c:v>физ-ра</c:v>
                </c:pt>
                <c:pt idx="15">
                  <c:v>химия</c:v>
                </c:pt>
                <c:pt idx="16">
                  <c:v>тат яз</c:v>
                </c:pt>
              </c:strCache>
            </c:strRef>
          </c:cat>
          <c:val>
            <c:numRef>
              <c:f>'[анализ рез-ов олимп.xlsx]Лист1'!$I$3:$I$19</c:f>
              <c:numCache>
                <c:formatCode>General</c:formatCode>
                <c:ptCount val="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1</c:v>
                </c:pt>
                <c:pt idx="1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445-42A0-85A7-2AD65FEF974F}"/>
            </c:ext>
          </c:extLst>
        </c:ser>
        <c:ser>
          <c:idx val="8"/>
          <c:order val="8"/>
          <c:tx>
            <c:strRef>
              <c:f>'[анализ рез-ов олимп.xlsx]Лист1'!$J$1:$J$2</c:f>
              <c:strCache>
                <c:ptCount val="2"/>
                <c:pt idx="0">
                  <c:v>2021-2022</c:v>
                </c:pt>
                <c:pt idx="1">
                  <c:v>дист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cat>
            <c:strRef>
              <c:f>'[анализ рез-ов олимп.xlsx]Лист1'!$A$3:$A$19</c:f>
              <c:strCache>
                <c:ptCount val="17"/>
                <c:pt idx="0">
                  <c:v>англ яз</c:v>
                </c:pt>
                <c:pt idx="1">
                  <c:v>биология</c:v>
                </c:pt>
                <c:pt idx="2">
                  <c:v>география</c:v>
                </c:pt>
                <c:pt idx="3">
                  <c:v>информатика</c:v>
                </c:pt>
                <c:pt idx="4">
                  <c:v>история</c:v>
                </c:pt>
                <c:pt idx="5">
                  <c:v>литератур</c:v>
                </c:pt>
                <c:pt idx="6">
                  <c:v>математика</c:v>
                </c:pt>
                <c:pt idx="7">
                  <c:v>мхк</c:v>
                </c:pt>
                <c:pt idx="8">
                  <c:v>общество</c:v>
                </c:pt>
                <c:pt idx="9">
                  <c:v>обж</c:v>
                </c:pt>
                <c:pt idx="10">
                  <c:v>право</c:v>
                </c:pt>
                <c:pt idx="11">
                  <c:v>русс яз</c:v>
                </c:pt>
                <c:pt idx="12">
                  <c:v>технол</c:v>
                </c:pt>
                <c:pt idx="13">
                  <c:v>физика</c:v>
                </c:pt>
                <c:pt idx="14">
                  <c:v>физ-ра</c:v>
                </c:pt>
                <c:pt idx="15">
                  <c:v>химия</c:v>
                </c:pt>
                <c:pt idx="16">
                  <c:v>тат яз</c:v>
                </c:pt>
              </c:strCache>
            </c:strRef>
          </c:cat>
          <c:val>
            <c:numRef>
              <c:f>'[анализ рез-ов олимп.xlsx]Лист1'!$J$3:$J$19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F445-42A0-85A7-2AD65FEF974F}"/>
            </c:ext>
          </c:extLst>
        </c:ser>
        <c:ser>
          <c:idx val="6"/>
          <c:order val="6"/>
          <c:tx>
            <c:strRef>
              <c:f>'[анализ рез-ов олимп.xlsx]Лист1'!$H$1:$H$2</c:f>
              <c:strCache>
                <c:ptCount val="2"/>
                <c:pt idx="0">
                  <c:v>2021-2022</c:v>
                </c:pt>
                <c:pt idx="1">
                  <c:v>мун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cat>
            <c:strRef>
              <c:f>'[анализ рез-ов олимп.xlsx]Лист1'!$A$3:$A$19</c:f>
              <c:strCache>
                <c:ptCount val="17"/>
                <c:pt idx="0">
                  <c:v>англ яз</c:v>
                </c:pt>
                <c:pt idx="1">
                  <c:v>биология</c:v>
                </c:pt>
                <c:pt idx="2">
                  <c:v>география</c:v>
                </c:pt>
                <c:pt idx="3">
                  <c:v>информатика</c:v>
                </c:pt>
                <c:pt idx="4">
                  <c:v>история</c:v>
                </c:pt>
                <c:pt idx="5">
                  <c:v>литератур</c:v>
                </c:pt>
                <c:pt idx="6">
                  <c:v>математика</c:v>
                </c:pt>
                <c:pt idx="7">
                  <c:v>мхк</c:v>
                </c:pt>
                <c:pt idx="8">
                  <c:v>общество</c:v>
                </c:pt>
                <c:pt idx="9">
                  <c:v>обж</c:v>
                </c:pt>
                <c:pt idx="10">
                  <c:v>право</c:v>
                </c:pt>
                <c:pt idx="11">
                  <c:v>русс яз</c:v>
                </c:pt>
                <c:pt idx="12">
                  <c:v>технол</c:v>
                </c:pt>
                <c:pt idx="13">
                  <c:v>физика</c:v>
                </c:pt>
                <c:pt idx="14">
                  <c:v>физ-ра</c:v>
                </c:pt>
                <c:pt idx="15">
                  <c:v>химия</c:v>
                </c:pt>
                <c:pt idx="16">
                  <c:v>тат яз</c:v>
                </c:pt>
              </c:strCache>
            </c:strRef>
          </c:cat>
          <c:val>
            <c:numRef>
              <c:f>'[анализ рез-ов олимп.xlsx]Лист1'!$H$3:$H$19</c:f>
              <c:numCache>
                <c:formatCode>General</c:formatCode>
                <c:ptCount val="17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5</c:v>
                </c:pt>
                <c:pt idx="7">
                  <c:v>0</c:v>
                </c:pt>
                <c:pt idx="8">
                  <c:v>0</c:v>
                </c:pt>
                <c:pt idx="9">
                  <c:v>2</c:v>
                </c:pt>
                <c:pt idx="10">
                  <c:v>0</c:v>
                </c:pt>
                <c:pt idx="11">
                  <c:v>4</c:v>
                </c:pt>
                <c:pt idx="12">
                  <c:v>1</c:v>
                </c:pt>
                <c:pt idx="13">
                  <c:v>0</c:v>
                </c:pt>
                <c:pt idx="14">
                  <c:v>2</c:v>
                </c:pt>
                <c:pt idx="15">
                  <c:v>0</c:v>
                </c:pt>
                <c:pt idx="16">
                  <c:v>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F445-42A0-85A7-2AD65FEF974F}"/>
            </c:ext>
          </c:extLst>
        </c:ser>
        <c:dLbls/>
        <c:axId val="69212416"/>
        <c:axId val="69226496"/>
      </c:barChart>
      <c:catAx>
        <c:axId val="6921241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226496"/>
        <c:crosses val="autoZero"/>
        <c:auto val="1"/>
        <c:lblAlgn val="ctr"/>
        <c:lblOffset val="100"/>
      </c:catAx>
      <c:valAx>
        <c:axId val="6922649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692124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8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D365-485A-4B60-9AD4-FADA9FE88FC7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AF18-5BE1-45B0-B64E-AD86723ECD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376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D365-485A-4B60-9AD4-FADA9FE88FC7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AF18-5BE1-45B0-B64E-AD86723ECD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8095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D365-485A-4B60-9AD4-FADA9FE88FC7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AF18-5BE1-45B0-B64E-AD86723ECD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491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D365-485A-4B60-9AD4-FADA9FE88FC7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AF18-5BE1-45B0-B64E-AD86723ECD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95968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D365-485A-4B60-9AD4-FADA9FE88FC7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AF18-5BE1-45B0-B64E-AD86723ECD4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898257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D365-485A-4B60-9AD4-FADA9FE88FC7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AF18-5BE1-45B0-B64E-AD86723ECD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8644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D365-485A-4B60-9AD4-FADA9FE88FC7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AF18-5BE1-45B0-B64E-AD86723ECD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8356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D365-485A-4B60-9AD4-FADA9FE88FC7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AF18-5BE1-45B0-B64E-AD86723ECD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161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D365-485A-4B60-9AD4-FADA9FE88FC7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AF18-5BE1-45B0-B64E-AD86723ECD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7298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D365-485A-4B60-9AD4-FADA9FE88FC7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AF18-5BE1-45B0-B64E-AD86723ECD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954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D365-485A-4B60-9AD4-FADA9FE88FC7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AF18-5BE1-45B0-B64E-AD86723ECD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9430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D365-485A-4B60-9AD4-FADA9FE88FC7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AF18-5BE1-45B0-B64E-AD86723ECD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6232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D365-485A-4B60-9AD4-FADA9FE88FC7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AF18-5BE1-45B0-B64E-AD86723ECD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9987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D365-485A-4B60-9AD4-FADA9FE88FC7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AF18-5BE1-45B0-B64E-AD86723ECD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941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D365-485A-4B60-9AD4-FADA9FE88FC7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AF18-5BE1-45B0-B64E-AD86723ECD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8112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2D365-485A-4B60-9AD4-FADA9FE88FC7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83AF18-5BE1-45B0-B64E-AD86723ECD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7492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82D365-485A-4B60-9AD4-FADA9FE88FC7}" type="datetimeFigureOut">
              <a:rPr lang="ru-RU" smtClean="0"/>
              <a:pPr/>
              <a:t>10.11.2022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E83AF18-5BE1-45B0-B64E-AD86723ECD4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7540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  <p:sldLayoutId id="2147483907" r:id="rId13"/>
    <p:sldLayoutId id="2147483908" r:id="rId14"/>
    <p:sldLayoutId id="2147483909" r:id="rId15"/>
    <p:sldLayoutId id="21474839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4050" y="213946"/>
            <a:ext cx="8596668" cy="194664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Формирование эффективной системы выявления, поддержки и развития способностей и талантов у детей и молодежи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Анализ реализации общенациональной системы выявления, поддержки и развития способностей и талантов у детей и молодежи.</a:t>
            </a:r>
          </a:p>
          <a:p>
            <a:r>
              <a:rPr lang="ru-RU" dirty="0"/>
              <a:t>Состояние работы с высокомотивированными и одаренными детьми в школе, ее результативность.</a:t>
            </a:r>
          </a:p>
          <a:p>
            <a:r>
              <a:rPr lang="ru-RU" dirty="0"/>
              <a:t>Варианты создания школьной системы работы с мотивированными и одаренными школьниками, по их раннему выявлению и развитию.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00727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Школьный этап предметных олимпиады 2021-2022 учебный год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ru-RU" b="1" dirty="0" smtClean="0"/>
              <a:t>Всего предметов: 19</a:t>
            </a:r>
          </a:p>
          <a:p>
            <a:r>
              <a:rPr lang="ru-RU" b="1" dirty="0" smtClean="0"/>
              <a:t>Всего детей приняло участие: 370 чел</a:t>
            </a:r>
          </a:p>
          <a:p>
            <a:r>
              <a:rPr lang="ru-RU" b="1" dirty="0" smtClean="0"/>
              <a:t>Из них:</a:t>
            </a:r>
          </a:p>
          <a:p>
            <a:r>
              <a:rPr lang="ru-RU" b="1" dirty="0" smtClean="0"/>
              <a:t>- победителей: 36 чел</a:t>
            </a:r>
          </a:p>
          <a:p>
            <a:r>
              <a:rPr lang="ru-RU" b="1" dirty="0" smtClean="0"/>
              <a:t>-призеров: 76 чел</a:t>
            </a:r>
          </a:p>
          <a:p>
            <a:r>
              <a:rPr lang="ru-RU" b="1" dirty="0" smtClean="0"/>
              <a:t>- участников: 258 чел</a:t>
            </a:r>
          </a:p>
          <a:p>
            <a:endParaRPr lang="ru-RU" b="1" dirty="0"/>
          </a:p>
          <a:p>
            <a:r>
              <a:rPr lang="ru-RU" b="1" dirty="0" smtClean="0"/>
              <a:t>Количество обучающихся, </a:t>
            </a:r>
          </a:p>
          <a:p>
            <a:r>
              <a:rPr lang="ru-RU" b="1" dirty="0" smtClean="0"/>
              <a:t>заявленных на муниципальный этап: 66 чел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38181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56424553"/>
              </p:ext>
            </p:extLst>
          </p:nvPr>
        </p:nvGraphicFramePr>
        <p:xfrm>
          <a:off x="677863" y="679450"/>
          <a:ext cx="8596312" cy="5362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15585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54297573"/>
              </p:ext>
            </p:extLst>
          </p:nvPr>
        </p:nvGraphicFramePr>
        <p:xfrm>
          <a:off x="733282" y="180110"/>
          <a:ext cx="9865446" cy="6456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26545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Муниципальный этап </a:t>
            </a:r>
            <a:r>
              <a:rPr lang="ru-RU" b="1" i="1" dirty="0">
                <a:solidFill>
                  <a:srgbClr val="FF0000"/>
                </a:solidFill>
              </a:rPr>
              <a:t>предметных </a:t>
            </a:r>
            <a:r>
              <a:rPr lang="ru-RU" b="1" i="1" dirty="0" smtClean="0">
                <a:solidFill>
                  <a:srgbClr val="FF0000"/>
                </a:solidFill>
              </a:rPr>
              <a:t>олимпиад </a:t>
            </a:r>
            <a:r>
              <a:rPr lang="ru-RU" b="1" i="1" dirty="0">
                <a:solidFill>
                  <a:srgbClr val="FF0000"/>
                </a:solidFill>
              </a:rPr>
              <a:t>2021-2022 учебный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i="1" dirty="0" smtClean="0"/>
              <a:t>Приняло участие всего: 66 учеников</a:t>
            </a:r>
          </a:p>
          <a:p>
            <a:r>
              <a:rPr lang="ru-RU" i="1" dirty="0" smtClean="0"/>
              <a:t>Из них:</a:t>
            </a:r>
          </a:p>
          <a:p>
            <a:r>
              <a:rPr lang="ru-RU" i="1" dirty="0" smtClean="0"/>
              <a:t> победителей- 2 ученика</a:t>
            </a:r>
          </a:p>
          <a:p>
            <a:pPr marL="0" indent="0">
              <a:buNone/>
            </a:pPr>
            <a:r>
              <a:rPr lang="ru-RU" i="1" dirty="0" smtClean="0"/>
              <a:t> (</a:t>
            </a:r>
            <a:r>
              <a:rPr lang="ru-RU" i="1" dirty="0" err="1" smtClean="0"/>
              <a:t>Шикова</a:t>
            </a:r>
            <a:r>
              <a:rPr lang="ru-RU" i="1" dirty="0" smtClean="0"/>
              <a:t> Анастасия 8в –</a:t>
            </a:r>
            <a:r>
              <a:rPr lang="ru-RU" i="1" dirty="0"/>
              <a:t>р</a:t>
            </a:r>
            <a:r>
              <a:rPr lang="ru-RU" i="1" dirty="0" smtClean="0"/>
              <a:t>усский язык, учитель- </a:t>
            </a:r>
            <a:r>
              <a:rPr lang="ru-RU" i="1" dirty="0" err="1" smtClean="0"/>
              <a:t>ЛукьяноваМ.А</a:t>
            </a:r>
            <a:r>
              <a:rPr lang="ru-RU" i="1" dirty="0" smtClean="0"/>
              <a:t>.; </a:t>
            </a:r>
          </a:p>
          <a:p>
            <a:pPr marL="0" indent="0">
              <a:buNone/>
            </a:pPr>
            <a:r>
              <a:rPr lang="ru-RU" i="1" dirty="0" err="1" smtClean="0"/>
              <a:t>Кармышева</a:t>
            </a:r>
            <a:r>
              <a:rPr lang="ru-RU" i="1" dirty="0" smtClean="0"/>
              <a:t> </a:t>
            </a:r>
            <a:r>
              <a:rPr lang="ru-RU" i="1" dirty="0" err="1" smtClean="0"/>
              <a:t>Ясмина</a:t>
            </a:r>
            <a:r>
              <a:rPr lang="ru-RU" i="1" dirty="0" smtClean="0"/>
              <a:t> 6б-технология, учитель -Кузьмина Л.И.)</a:t>
            </a:r>
          </a:p>
          <a:p>
            <a:r>
              <a:rPr lang="ru-RU" i="1" dirty="0" smtClean="0"/>
              <a:t> призеров- 20 учеников;</a:t>
            </a:r>
          </a:p>
          <a:p>
            <a:r>
              <a:rPr lang="ru-RU" i="1" dirty="0" smtClean="0"/>
              <a:t>Участников- 44 ученика      </a:t>
            </a:r>
            <a:endParaRPr lang="ru-RU" i="1" dirty="0"/>
          </a:p>
          <a:p>
            <a:r>
              <a:rPr lang="ru-RU" i="1" dirty="0" smtClean="0"/>
              <a:t>Заявлено на РТ: 3 ученика</a:t>
            </a:r>
          </a:p>
          <a:p>
            <a:r>
              <a:rPr lang="ru-RU" i="1" dirty="0" smtClean="0"/>
              <a:t>Приняли участие:1 ученик (Ефремов Михаил 8б –химия «Путь к олимпу», учитель </a:t>
            </a:r>
            <a:r>
              <a:rPr lang="ru-RU" i="1" dirty="0" err="1" smtClean="0"/>
              <a:t>Акмуллина</a:t>
            </a:r>
            <a:r>
              <a:rPr lang="ru-RU" i="1" dirty="0" smtClean="0"/>
              <a:t> В.П.)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96000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Муниципальный этап 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9495709"/>
              </p:ext>
            </p:extLst>
          </p:nvPr>
        </p:nvGraphicFramePr>
        <p:xfrm>
          <a:off x="677863" y="2147456"/>
          <a:ext cx="10017845" cy="38099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61291">
                  <a:extLst>
                    <a:ext uri="{9D8B030D-6E8A-4147-A177-3AD203B41FA5}">
                      <a16:colId xmlns:a16="http://schemas.microsoft.com/office/drawing/2014/main" xmlns="" val="4078308620"/>
                    </a:ext>
                  </a:extLst>
                </a:gridCol>
                <a:gridCol w="1284251">
                  <a:extLst>
                    <a:ext uri="{9D8B030D-6E8A-4147-A177-3AD203B41FA5}">
                      <a16:colId xmlns:a16="http://schemas.microsoft.com/office/drawing/2014/main" xmlns="" val="81821789"/>
                    </a:ext>
                  </a:extLst>
                </a:gridCol>
                <a:gridCol w="1653133">
                  <a:extLst>
                    <a:ext uri="{9D8B030D-6E8A-4147-A177-3AD203B41FA5}">
                      <a16:colId xmlns:a16="http://schemas.microsoft.com/office/drawing/2014/main" xmlns="" val="3708202214"/>
                    </a:ext>
                  </a:extLst>
                </a:gridCol>
                <a:gridCol w="1735106">
                  <a:extLst>
                    <a:ext uri="{9D8B030D-6E8A-4147-A177-3AD203B41FA5}">
                      <a16:colId xmlns:a16="http://schemas.microsoft.com/office/drawing/2014/main" xmlns="" val="2746755001"/>
                    </a:ext>
                  </a:extLst>
                </a:gridCol>
                <a:gridCol w="1916131">
                  <a:extLst>
                    <a:ext uri="{9D8B030D-6E8A-4147-A177-3AD203B41FA5}">
                      <a16:colId xmlns:a16="http://schemas.microsoft.com/office/drawing/2014/main" xmlns="" val="213148659"/>
                    </a:ext>
                  </a:extLst>
                </a:gridCol>
                <a:gridCol w="2267933">
                  <a:extLst>
                    <a:ext uri="{9D8B030D-6E8A-4147-A177-3AD203B41FA5}">
                      <a16:colId xmlns:a16="http://schemas.microsoft.com/office/drawing/2014/main" xmlns="" val="1381406277"/>
                    </a:ext>
                  </a:extLst>
                </a:gridCol>
              </a:tblGrid>
              <a:tr h="7655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 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 smtClean="0">
                          <a:effectLst/>
                        </a:rPr>
                        <a:t>Участники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Призеры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Победители 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РТ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Итого 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extLst>
                  <a:ext uri="{0D108BD9-81ED-4DB2-BD59-A6C34878D82A}">
                    <a16:rowId xmlns:a16="http://schemas.microsoft.com/office/drawing/2014/main" xmlns="" val="2695453887"/>
                  </a:ext>
                </a:extLst>
              </a:tr>
              <a:tr h="7655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2019-2020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120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15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1-призер 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17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extLst>
                  <a:ext uri="{0D108BD9-81ED-4DB2-BD59-A6C34878D82A}">
                    <a16:rowId xmlns:a16="http://schemas.microsoft.com/office/drawing/2014/main" xmlns="" val="1079428079"/>
                  </a:ext>
                </a:extLst>
              </a:tr>
              <a:tr h="15133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2020-2021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109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19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1-призер .</a:t>
                      </a:r>
                      <a:r>
                        <a:rPr lang="ru-RU" sz="1600" b="1" u="none" strike="noStrike" dirty="0" err="1">
                          <a:effectLst/>
                        </a:rPr>
                        <a:t>Избир.Право</a:t>
                      </a:r>
                      <a:r>
                        <a:rPr lang="ru-RU" sz="1600" b="1" u="none" strike="noStrike" dirty="0">
                          <a:effectLst/>
                        </a:rPr>
                        <a:t>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21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extLst>
                  <a:ext uri="{0D108BD9-81ED-4DB2-BD59-A6C34878D82A}">
                    <a16:rowId xmlns:a16="http://schemas.microsoft.com/office/drawing/2014/main" xmlns="" val="1469530467"/>
                  </a:ext>
                </a:extLst>
              </a:tr>
              <a:tr h="7655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2021-2022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66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20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2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>
                          <a:effectLst/>
                        </a:rPr>
                        <a:t>1-призер химия "Путь к олимпу" </a:t>
                      </a:r>
                      <a:endParaRPr lang="ru-RU" sz="16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dirty="0">
                          <a:effectLst/>
                        </a:rPr>
                        <a:t>22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796" marR="8796" marT="8796" marB="0" anchor="ctr"/>
                </a:tc>
                <a:extLst>
                  <a:ext uri="{0D108BD9-81ED-4DB2-BD59-A6C34878D82A}">
                    <a16:rowId xmlns:a16="http://schemas.microsoft.com/office/drawing/2014/main" xmlns="" val="1576799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5663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75855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Динамика за 3 учебных года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43679598"/>
              </p:ext>
            </p:extLst>
          </p:nvPr>
        </p:nvGraphicFramePr>
        <p:xfrm>
          <a:off x="6289965" y="1246911"/>
          <a:ext cx="5250871" cy="44750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770">
                  <a:extLst>
                    <a:ext uri="{9D8B030D-6E8A-4147-A177-3AD203B41FA5}">
                      <a16:colId xmlns:a16="http://schemas.microsoft.com/office/drawing/2014/main" xmlns="" val="1139491891"/>
                    </a:ext>
                  </a:extLst>
                </a:gridCol>
                <a:gridCol w="770770">
                  <a:extLst>
                    <a:ext uri="{9D8B030D-6E8A-4147-A177-3AD203B41FA5}">
                      <a16:colId xmlns:a16="http://schemas.microsoft.com/office/drawing/2014/main" xmlns="" val="2176810920"/>
                    </a:ext>
                  </a:extLst>
                </a:gridCol>
                <a:gridCol w="782813">
                  <a:extLst>
                    <a:ext uri="{9D8B030D-6E8A-4147-A177-3AD203B41FA5}">
                      <a16:colId xmlns:a16="http://schemas.microsoft.com/office/drawing/2014/main" xmlns="" val="1932067252"/>
                    </a:ext>
                  </a:extLst>
                </a:gridCol>
                <a:gridCol w="794857">
                  <a:extLst>
                    <a:ext uri="{9D8B030D-6E8A-4147-A177-3AD203B41FA5}">
                      <a16:colId xmlns:a16="http://schemas.microsoft.com/office/drawing/2014/main" xmlns="" val="3658994919"/>
                    </a:ext>
                  </a:extLst>
                </a:gridCol>
                <a:gridCol w="674424">
                  <a:extLst>
                    <a:ext uri="{9D8B030D-6E8A-4147-A177-3AD203B41FA5}">
                      <a16:colId xmlns:a16="http://schemas.microsoft.com/office/drawing/2014/main" xmlns="" val="1777711011"/>
                    </a:ext>
                  </a:extLst>
                </a:gridCol>
                <a:gridCol w="770770">
                  <a:extLst>
                    <a:ext uri="{9D8B030D-6E8A-4147-A177-3AD203B41FA5}">
                      <a16:colId xmlns:a16="http://schemas.microsoft.com/office/drawing/2014/main" xmlns="" val="1540262499"/>
                    </a:ext>
                  </a:extLst>
                </a:gridCol>
                <a:gridCol w="686467">
                  <a:extLst>
                    <a:ext uri="{9D8B030D-6E8A-4147-A177-3AD203B41FA5}">
                      <a16:colId xmlns:a16="http://schemas.microsoft.com/office/drawing/2014/main" xmlns="" val="1300431494"/>
                    </a:ext>
                  </a:extLst>
                </a:gridCol>
              </a:tblGrid>
              <a:tr h="184878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предмет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2019-2020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2020-2021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2021-2022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01974901"/>
                  </a:ext>
                </a:extLst>
              </a:tr>
              <a:tr h="1848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мун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респ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мун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респ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мун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респ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2837002156"/>
                  </a:ext>
                </a:extLst>
              </a:tr>
              <a:tr h="1848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англ яз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1480395668"/>
                  </a:ext>
                </a:extLst>
              </a:tr>
              <a:tr h="1848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биология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4219216909"/>
                  </a:ext>
                </a:extLst>
              </a:tr>
              <a:tr h="230304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география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3554389656"/>
                  </a:ext>
                </a:extLst>
              </a:tr>
              <a:tr h="1848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геология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937972056"/>
                  </a:ext>
                </a:extLst>
              </a:tr>
              <a:tr h="2649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информатика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364589614"/>
                  </a:ext>
                </a:extLst>
              </a:tr>
              <a:tr h="1848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история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3762073326"/>
                  </a:ext>
                </a:extLst>
              </a:tr>
              <a:tr h="1888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литератур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3513017757"/>
                  </a:ext>
                </a:extLst>
              </a:tr>
              <a:tr h="145131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математика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5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4087940197"/>
                  </a:ext>
                </a:extLst>
              </a:tr>
              <a:tr h="1848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мхк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2316990314"/>
                  </a:ext>
                </a:extLst>
              </a:tr>
              <a:tr h="1848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общество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1914280961"/>
                  </a:ext>
                </a:extLst>
              </a:tr>
              <a:tr h="1848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обж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2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324677811"/>
                  </a:ext>
                </a:extLst>
              </a:tr>
              <a:tr h="1848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право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839465274"/>
                  </a:ext>
                </a:extLst>
              </a:tr>
              <a:tr h="1848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русс яз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4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3653957793"/>
                  </a:ext>
                </a:extLst>
              </a:tr>
              <a:tr h="1848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технол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2120734614"/>
                  </a:ext>
                </a:extLst>
              </a:tr>
              <a:tr h="1848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физика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3516185152"/>
                  </a:ext>
                </a:extLst>
              </a:tr>
              <a:tr h="1848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физ-ра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140528258"/>
                  </a:ext>
                </a:extLst>
              </a:tr>
              <a:tr h="1848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химия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1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2470315518"/>
                  </a:ext>
                </a:extLst>
              </a:tr>
              <a:tr h="1848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тат яз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7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6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85945899"/>
                  </a:ext>
                </a:extLst>
              </a:tr>
              <a:tr h="184878"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экология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0</a:t>
                      </a: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2349501376"/>
                  </a:ext>
                </a:extLst>
              </a:tr>
              <a:tr h="50286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итого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14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29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22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710" marR="7710" marT="7710" marB="0" anchor="b"/>
                </a:tc>
                <a:extLst>
                  <a:ext uri="{0D108BD9-81ED-4DB2-BD59-A6C34878D82A}">
                    <a16:rowId xmlns:a16="http://schemas.microsoft.com/office/drawing/2014/main" xmlns="" val="1954120297"/>
                  </a:ext>
                </a:extLst>
              </a:tr>
            </a:tbl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00172083"/>
              </p:ext>
            </p:extLst>
          </p:nvPr>
        </p:nvGraphicFramePr>
        <p:xfrm>
          <a:off x="677334" y="1724024"/>
          <a:ext cx="5612630" cy="3914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21019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246</TotalTime>
  <Words>392</Words>
  <Application>Microsoft Office PowerPoint</Application>
  <PresentationFormat>Произвольный</PresentationFormat>
  <Paragraphs>202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Аспект</vt:lpstr>
      <vt:lpstr>Формирование эффективной системы выявления, поддержки и развития способностей и талантов у детей и молодежи</vt:lpstr>
      <vt:lpstr>Школьный этап предметных олимпиады 2021-2022 учебный год</vt:lpstr>
      <vt:lpstr>Слайд 3</vt:lpstr>
      <vt:lpstr>Слайд 4</vt:lpstr>
      <vt:lpstr>Муниципальный этап предметных олимпиад 2021-2022 учебный</vt:lpstr>
      <vt:lpstr>Муниципальный этап </vt:lpstr>
      <vt:lpstr>Динамика за 3 учебных года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этап олимпиады по предметам 2021-2022 учебный год</dc:title>
  <dc:creator>Школа3</dc:creator>
  <cp:lastModifiedBy>Пользователь</cp:lastModifiedBy>
  <cp:revision>24</cp:revision>
  <dcterms:created xsi:type="dcterms:W3CDTF">2021-11-07T23:01:53Z</dcterms:created>
  <dcterms:modified xsi:type="dcterms:W3CDTF">2022-11-10T15:51:55Z</dcterms:modified>
</cp:coreProperties>
</file>